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9"/>
  </p:notesMasterIdLst>
  <p:sldIdLst>
    <p:sldId id="418" r:id="rId5"/>
    <p:sldId id="449" r:id="rId6"/>
    <p:sldId id="451" r:id="rId7"/>
    <p:sldId id="450" r:id="rId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F8C"/>
    <a:srgbClr val="F36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8" autoAdjust="0"/>
    <p:restoredTop sz="93976" autoAdjust="0"/>
  </p:normalViewPr>
  <p:slideViewPr>
    <p:cSldViewPr snapToGrid="0">
      <p:cViewPr varScale="1">
        <p:scale>
          <a:sx n="108" d="100"/>
          <a:sy n="108" d="100"/>
        </p:scale>
        <p:origin x="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1489E4A-3D08-42BD-9396-B5A1BB58A9C0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34D6317-7AE8-4EA9-B73A-F2A58604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9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D6317-7AE8-4EA9-B73A-F2A586047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3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building, sign, orange&#10;&#10;Description automatically generated">
            <a:extLst>
              <a:ext uri="{FF2B5EF4-FFF2-40B4-BE49-F238E27FC236}">
                <a16:creationId xmlns:a16="http://schemas.microsoft.com/office/drawing/2014/main" id="{22D2893D-9B4F-4495-89AC-1CE4CF158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AB3CA23-CD4E-4A10-BDF1-5E733F328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2068" y="129067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b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63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F874D50-B541-4124-B3DF-416963C8B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B7D9BE-89F6-4A70-AEFD-625E156A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9D12809-69B5-4127-8681-3F0D25418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436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, man, snow&#10;&#10;Description automatically generated">
            <a:extLst>
              <a:ext uri="{FF2B5EF4-FFF2-40B4-BE49-F238E27FC236}">
                <a16:creationId xmlns:a16="http://schemas.microsoft.com/office/drawing/2014/main" id="{987032C0-A4E4-4D40-A42B-AACFC3D7C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B72445E-B8BA-4D0A-A14A-37375749C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09" y="238349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F24DFD1-7C62-49BE-8CAE-679D4007C3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909" y="3986562"/>
            <a:ext cx="7216696" cy="342938"/>
          </a:xfrm>
        </p:spPr>
        <p:txBody>
          <a:bodyPr>
            <a:noAutofit/>
          </a:bodyPr>
          <a:lstStyle>
            <a:lvl1pPr marL="0" indent="0" algn="l">
              <a:buNone/>
              <a:defRPr sz="25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124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48136DFD-4589-473F-A231-44EAD9CD6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A5C310-1E64-4879-93A9-09072041D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2E252F-B295-47BA-95A8-E1B1CA9A0D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626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E1EC5F1-21F4-469D-BA4D-CD5BB94F0D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33EA9C5-2603-41B2-9311-46C6EA0B8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651" y="2428100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08E12D2-EFC6-4FAA-B5B1-98105A4F60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51" y="4031167"/>
            <a:ext cx="7216696" cy="342938"/>
          </a:xfrm>
        </p:spPr>
        <p:txBody>
          <a:bodyPr>
            <a:noAutofit/>
          </a:bodyPr>
          <a:lstStyle>
            <a:lvl1pPr marL="0" indent="0" algn="ctr">
              <a:buNone/>
              <a:defRPr sz="25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113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E1EC5F1-21F4-469D-BA4D-CD5BB94F0D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E7A321B-588A-4F97-A945-6C171BCFE712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14234" y="1192406"/>
            <a:ext cx="4170362" cy="417195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Include chart here.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54C78C9-1D0C-4D28-9791-EDDAE0F20A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4167" y="2185640"/>
            <a:ext cx="6345044" cy="3122961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499B17-020D-4522-9047-CC7ED5DED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167" y="1315844"/>
            <a:ext cx="6345044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7574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0AD35C5-4AC1-4CAB-B253-E54BCC67A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A7756C-3A96-4CDB-AB70-E8FE87397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B87C1A5-68B0-4B04-BC9D-4EBCAD9444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650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D737333-152B-4BA3-BF54-DA7EA1389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FCD016-56B7-47E7-BBD9-74F2873CD8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651" y="256191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C86C05C-DF7A-4715-A85B-4549AB6145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51" y="4164982"/>
            <a:ext cx="7216696" cy="342938"/>
          </a:xfrm>
        </p:spPr>
        <p:txBody>
          <a:bodyPr>
            <a:noAutofit/>
          </a:bodyPr>
          <a:lstStyle>
            <a:lvl1pPr marL="0" indent="0" algn="ctr">
              <a:buNone/>
              <a:defRPr sz="25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082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0A1F21-0484-489A-A37D-AC84ECE14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43607F-C736-4581-81E3-0FCE15C4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77" y="1338144"/>
            <a:ext cx="10928271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E37DAB1-E040-45B9-870F-220E6C918D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910" y="2152222"/>
            <a:ext cx="10927963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756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now, covered, standing, skiing&#10;&#10;Description automatically generated">
            <a:extLst>
              <a:ext uri="{FF2B5EF4-FFF2-40B4-BE49-F238E27FC236}">
                <a16:creationId xmlns:a16="http://schemas.microsoft.com/office/drawing/2014/main" id="{10B6556C-9BD2-49BC-94EC-320F373E24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2C2AE0D-15F8-4567-A21F-8AC7845142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5008" y="1179164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DAF6E5A-FA81-4D22-AB5F-37E3AABBE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008" y="2782231"/>
            <a:ext cx="7216696" cy="342938"/>
          </a:xfrm>
        </p:spPr>
        <p:txBody>
          <a:bodyPr>
            <a:noAutofit/>
          </a:bodyPr>
          <a:lstStyle>
            <a:lvl1pPr marL="0" indent="0" algn="r">
              <a:buNone/>
              <a:defRPr sz="25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254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E6179-227D-46E7-8A8C-9A0A72D639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530475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over a city&#10;&#10;Description automatically generated">
            <a:extLst>
              <a:ext uri="{FF2B5EF4-FFF2-40B4-BE49-F238E27FC236}">
                <a16:creationId xmlns:a16="http://schemas.microsoft.com/office/drawing/2014/main" id="{0413E8D7-B217-478A-91A6-872EC1665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883D8E5-3E39-4A5D-9E8B-C6DFD07543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2068" y="129067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54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549AB-3A46-4956-9AC9-FC3C82FF0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0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building, sign, orange&#10;&#10;Description automatically generated">
            <a:extLst>
              <a:ext uri="{FF2B5EF4-FFF2-40B4-BE49-F238E27FC236}">
                <a16:creationId xmlns:a16="http://schemas.microsoft.com/office/drawing/2014/main" id="{22D2893D-9B4F-4495-89AC-1CE4CF158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C8774-A01C-4E3F-9104-FC92A48E51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1554" y="2163763"/>
            <a:ext cx="2530475" cy="253047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5AE1F-D06C-4A6F-BD39-81C6C14DE4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15924" y="2525713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5E88164-4928-443C-A2A7-EE42095252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5924" y="3548839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79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building, sign, orange&#10;&#10;Description automatically generated">
            <a:extLst>
              <a:ext uri="{FF2B5EF4-FFF2-40B4-BE49-F238E27FC236}">
                <a16:creationId xmlns:a16="http://schemas.microsoft.com/office/drawing/2014/main" id="{22D2893D-9B4F-4495-89AC-1CE4CF158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AE1ADAA-0666-47B5-8C09-93FE78F64B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08822" y="1405478"/>
            <a:ext cx="1848817" cy="1848817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8009A48-1DDE-4EBC-8AE8-2C8867DECB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1026" y="1644764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1C211AA-8763-475D-936C-0D9C25FCB3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1026" y="2667890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5C746DA-61D8-4287-8EC4-20E795F032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08822" y="3551661"/>
            <a:ext cx="1848817" cy="1848817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F8C5483-3BBA-4D66-A839-01600F6FA1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1026" y="3790947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9241A95-E79F-4ABF-99E0-C0F1C0656A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81026" y="4814073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chemeClr val="bg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580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ird&#10;&#10;Description automatically generated">
            <a:extLst>
              <a:ext uri="{FF2B5EF4-FFF2-40B4-BE49-F238E27FC236}">
                <a16:creationId xmlns:a16="http://schemas.microsoft.com/office/drawing/2014/main" id="{D80CDB47-0796-47A8-827A-094896C524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CFC8521-D242-46AD-8F23-823215BD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651" y="2561915"/>
            <a:ext cx="721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B9D4121-19B4-4881-9242-A33B50C22B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87651" y="4164982"/>
            <a:ext cx="7216696" cy="342938"/>
          </a:xfrm>
        </p:spPr>
        <p:txBody>
          <a:bodyPr>
            <a:noAutofit/>
          </a:bodyPr>
          <a:lstStyle>
            <a:lvl1pPr marL="0" indent="0" algn="ctr">
              <a:buNone/>
              <a:defRPr sz="25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78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C0522871-9895-44B6-9407-2CB622F2CD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D2019EB-25E5-4160-9237-35521BE700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33613" y="2119157"/>
            <a:ext cx="2530475" cy="253047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7C7C09D-EEFB-4F60-9F1D-40F398CAEE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7983" y="2481107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09ECE6-7EA1-45C3-9652-912D0405A3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7983" y="3504233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32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ird&#10;&#10;Description automatically generated">
            <a:extLst>
              <a:ext uri="{FF2B5EF4-FFF2-40B4-BE49-F238E27FC236}">
                <a16:creationId xmlns:a16="http://schemas.microsoft.com/office/drawing/2014/main" id="{2170E30A-E69C-4669-A480-02B911CD8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5A6BE5C-1046-40DB-A52D-52E3FB38B2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7788" y="1628504"/>
            <a:ext cx="1848817" cy="1848817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86B694-7D7D-4157-A89E-624F9AD08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9992" y="1867790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B4ED300-2225-4CC4-9760-F496983972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9992" y="2890916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38998A9-714E-4613-930D-F8486061A6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67788" y="3995777"/>
            <a:ext cx="1848817" cy="1848817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>
                <a:latin typeface="Gentona Book" panose="00000500000000000000" pitchFamily="50" charset="0"/>
              </a:rPr>
              <a:t>Insert picture here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69D356-A2D6-4E30-AC3F-DDEE22483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9992" y="4235063"/>
            <a:ext cx="4014788" cy="783449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rgbClr val="F36F21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842488A-A7EA-43F4-9009-4836117BCB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9992" y="5258189"/>
            <a:ext cx="4014788" cy="342938"/>
          </a:xfrm>
        </p:spPr>
        <p:txBody>
          <a:bodyPr>
            <a:normAutofit/>
          </a:bodyPr>
          <a:lstStyle>
            <a:lvl1pPr marL="0" indent="0">
              <a:buNone/>
              <a:defRPr sz="1700" b="0" i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76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2100366-904B-4852-95C8-C2BF9770E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81062A7-85FB-4888-B7A0-C29EEFFD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E5ADD1E-C0E0-4764-B723-C5D4FDB236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04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B6D76A3-3AE2-4E0F-8116-4D6B1CCA8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499307-7BC0-4088-9F51-1A573242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2" y="1003610"/>
            <a:ext cx="8220307" cy="687078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54F8C"/>
                </a:solidFill>
                <a:latin typeface="Gentona Book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18B5C1E-774B-4D83-9E2D-5CEAD654FD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817688"/>
            <a:ext cx="8220075" cy="3868737"/>
          </a:xfrm>
        </p:spPr>
        <p:txBody>
          <a:bodyPr/>
          <a:lstStyle>
            <a:lvl1pPr marL="2286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1pPr>
            <a:lvl2pPr marL="6858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2pPr>
            <a:lvl3pPr marL="11430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3pPr>
            <a:lvl4pPr marL="16002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4pPr>
            <a:lvl5pPr marL="2057400" indent="-228600">
              <a:buClr>
                <a:srgbClr val="F36F21"/>
              </a:buClr>
              <a:buFont typeface="Wingdings" panose="05000000000000000000" pitchFamily="2" charset="2"/>
              <a:buChar char="§"/>
              <a:defRPr>
                <a:latin typeface="Gentona Book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21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2263C6-C84C-44E9-992D-7BFCDA53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39F62-5C2C-4CE4-A949-66B3CC53E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49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4" r:id="rId3"/>
    <p:sldLayoutId id="2147483655" r:id="rId4"/>
    <p:sldLayoutId id="2147483658" r:id="rId5"/>
    <p:sldLayoutId id="2147483661" r:id="rId6"/>
    <p:sldLayoutId id="2147483660" r:id="rId7"/>
    <p:sldLayoutId id="2147483651" r:id="rId8"/>
    <p:sldLayoutId id="2147483650" r:id="rId9"/>
    <p:sldLayoutId id="2147483652" r:id="rId10"/>
    <p:sldLayoutId id="2147483657" r:id="rId11"/>
    <p:sldLayoutId id="2147483653" r:id="rId12"/>
    <p:sldLayoutId id="2147483662" r:id="rId13"/>
    <p:sldLayoutId id="2147483663" r:id="rId14"/>
    <p:sldLayoutId id="2147483656" r:id="rId15"/>
    <p:sldLayoutId id="2147483659" r:id="rId16"/>
    <p:sldLayoutId id="2147483665" r:id="rId17"/>
    <p:sldLayoutId id="2147483664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kirwaninstitute.osu.edu/implicit-bias-trainin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D9DE-81DF-48D4-B22D-CBE29EB0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3585" y="2103437"/>
            <a:ext cx="12170978" cy="1325563"/>
          </a:xfrm>
        </p:spPr>
        <p:txBody>
          <a:bodyPr>
            <a:noAutofit/>
          </a:bodyPr>
          <a:lstStyle/>
          <a:p>
            <a:r>
              <a:rPr lang="en-US" sz="8000" dirty="0">
                <a:effectLst/>
                <a:latin typeface="+mn-lt"/>
                <a:ea typeface="Calibri" panose="020F0502020204030204" pitchFamily="34" charset="0"/>
              </a:rPr>
              <a:t>General Education Committee</a:t>
            </a:r>
            <a:br>
              <a:rPr lang="en-US" sz="80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8000" dirty="0">
                <a:effectLst/>
                <a:latin typeface="+mn-lt"/>
                <a:ea typeface="Calibri" panose="020F0502020204030204" pitchFamily="34" charset="0"/>
              </a:rPr>
              <a:t> </a:t>
            </a:r>
            <a:br>
              <a:rPr lang="en-US" sz="80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6600" dirty="0">
                <a:effectLst/>
                <a:latin typeface="+mn-lt"/>
                <a:ea typeface="Calibri" panose="020F0502020204030204" pitchFamily="34" charset="0"/>
              </a:rPr>
              <a:t>October 2020</a:t>
            </a:r>
            <a:endParaRPr lang="en-US" sz="6600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E5DD86-07F6-46EC-AAD7-96357F276551}"/>
              </a:ext>
            </a:extLst>
          </p:cNvPr>
          <p:cNvSpPr txBox="1">
            <a:spLocks/>
          </p:cNvSpPr>
          <p:nvPr/>
        </p:nvSpPr>
        <p:spPr>
          <a:xfrm>
            <a:off x="3106456" y="4241763"/>
            <a:ext cx="83923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Gentona Book" panose="00000500000000000000" pitchFamily="50" charset="0"/>
                <a:ea typeface="+mj-ea"/>
                <a:cs typeface="+mj-cs"/>
              </a:defRPr>
            </a:lvl1pPr>
          </a:lstStyle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923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F99A1C-5462-9D48-BC6A-59B1D894565C}"/>
              </a:ext>
            </a:extLst>
          </p:cNvPr>
          <p:cNvSpPr txBox="1">
            <a:spLocks/>
          </p:cNvSpPr>
          <p:nvPr/>
        </p:nvSpPr>
        <p:spPr>
          <a:xfrm>
            <a:off x="3448803" y="1021525"/>
            <a:ext cx="8260348" cy="6653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b="1" dirty="0"/>
              <a:t>Composition:  </a:t>
            </a:r>
            <a:r>
              <a:rPr lang="en-US" sz="1800" dirty="0"/>
              <a:t>Members of the GEC Diversity Subcommittee and non-members of the GEC.  Includes faculty, staff, and students.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b="1" dirty="0"/>
              <a:t>Assignment of Group: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dirty="0"/>
              <a:t>Participate in trainings and reflections related to racism, inclusion, and bias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dirty="0"/>
              <a:t>Consider role of GE in educating students about racism, inclusion, and bias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dirty="0"/>
              <a:t>Explore the current landscape of GE courses, culture among students and faculty, and faculty leadership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dirty="0"/>
              <a:t>Evaluate policies and practices of the GEC to identify hidden bias and to maximize coverage of content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dirty="0"/>
              <a:t>Deliverable:  10-year road map for enhancing how our UF GE can provide all students opportunities to learn about racism, inclusion, and bias</a:t>
            </a:r>
            <a:endParaRPr lang="en-US" sz="1800" b="1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b="1" dirty="0"/>
              <a:t>Unique Role of GEC Diversity Subcommittee Members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dirty="0"/>
              <a:t>Liaise with the General Education Committee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dirty="0"/>
              <a:t>One Subcommittee member will serve as co-chair, along with a non-GEC member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dirty="0"/>
              <a:t>Ensure all TF members are aware of the General Education Committee process and standards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 dirty="0"/>
              <a:t>Carry recommendations of TF into the future for sustainability of effort</a:t>
            </a:r>
          </a:p>
          <a:p>
            <a:endParaRPr lang="en-US" sz="1800" dirty="0"/>
          </a:p>
          <a:p>
            <a:pPr marL="457200" lvl="1"/>
            <a:endParaRPr lang="en-US" sz="18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F7C270-9FD8-401D-AD20-880CFE2D5AB0}"/>
              </a:ext>
            </a:extLst>
          </p:cNvPr>
          <p:cNvSpPr txBox="1">
            <a:spLocks/>
          </p:cNvSpPr>
          <p:nvPr/>
        </p:nvSpPr>
        <p:spPr>
          <a:xfrm>
            <a:off x="457432" y="1991771"/>
            <a:ext cx="11251719" cy="3516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27EF76-17B6-0445-B6E4-231202E6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803" y="662220"/>
            <a:ext cx="8917436" cy="68707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2020-2021 GEC Subcommittee and Task Force on Diversity</a:t>
            </a:r>
            <a:br>
              <a:rPr lang="en-US" sz="3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87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F99A1C-5462-9D48-BC6A-59B1D894565C}"/>
              </a:ext>
            </a:extLst>
          </p:cNvPr>
          <p:cNvSpPr txBox="1">
            <a:spLocks/>
          </p:cNvSpPr>
          <p:nvPr/>
        </p:nvSpPr>
        <p:spPr>
          <a:xfrm>
            <a:off x="3448803" y="1021525"/>
            <a:ext cx="8260348" cy="6653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pPr marL="457200" lvl="1"/>
            <a:endParaRPr lang="en-US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27EF76-17B6-0445-B6E4-231202E6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841" y="1021525"/>
            <a:ext cx="10928271" cy="68707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2020-2021 GEC Task Force on Diversity Members</a:t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60901-B561-0C48-A6F4-332E605E4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645" y="2247224"/>
            <a:ext cx="10927963" cy="3868737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A8476AB-DA44-D348-B843-EC77D1E52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466944"/>
              </p:ext>
            </p:extLst>
          </p:nvPr>
        </p:nvGraphicFramePr>
        <p:xfrm>
          <a:off x="324326" y="1800490"/>
          <a:ext cx="5571579" cy="485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001">
                  <a:extLst>
                    <a:ext uri="{9D8B030D-6E8A-4147-A177-3AD203B41FA5}">
                      <a16:colId xmlns:a16="http://schemas.microsoft.com/office/drawing/2014/main" val="2023912090"/>
                    </a:ext>
                  </a:extLst>
                </a:gridCol>
                <a:gridCol w="2974578">
                  <a:extLst>
                    <a:ext uri="{9D8B030D-6E8A-4147-A177-3AD203B41FA5}">
                      <a16:colId xmlns:a16="http://schemas.microsoft.com/office/drawing/2014/main" val="4088604467"/>
                    </a:ext>
                  </a:extLst>
                </a:gridCol>
              </a:tblGrid>
              <a:tr h="479685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05362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GEC  Diversity Subcommittee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257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Eleni </a:t>
                      </a:r>
                      <a:r>
                        <a:rPr lang="en-US" sz="1400" dirty="0" err="1"/>
                        <a:t>Bozia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Classics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18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Paloma Rodriguez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UFIC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54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Jonathan </a:t>
                      </a:r>
                      <a:r>
                        <a:rPr lang="en-US" sz="1400" dirty="0" err="1"/>
                        <a:t>Edelmann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Religion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807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CC Suarez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AEC/Latin American Studies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943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Jeremy </a:t>
                      </a:r>
                      <a:r>
                        <a:rPr lang="en-US" sz="1400" dirty="0" err="1"/>
                        <a:t>Waisome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Engineering Education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177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Selman Hershfield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5239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Students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285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Tyler Kendrick, Cooper Brown, </a:t>
                      </a:r>
                      <a:r>
                        <a:rPr lang="en-US" sz="1400" dirty="0" err="1"/>
                        <a:t>Synton</a:t>
                      </a:r>
                      <a:r>
                        <a:rPr lang="en-US" sz="1400" dirty="0"/>
                        <a:t>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SG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981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Dylan Gibson, </a:t>
                      </a:r>
                      <a:r>
                        <a:rPr lang="en-US" sz="1400" dirty="0" err="1"/>
                        <a:t>Norr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Hylton</a:t>
                      </a:r>
                      <a:r>
                        <a:rPr lang="en-US" sz="1400" dirty="0"/>
                        <a:t>, Amani Burden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BSU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77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Psychology (graduate students)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717615"/>
                  </a:ext>
                </a:extLst>
              </a:tr>
            </a:tbl>
          </a:graphicData>
        </a:graphic>
      </p:graphicFrame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33A9391-748B-EF49-B16A-8369303C8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410048"/>
              </p:ext>
            </p:extLst>
          </p:nvPr>
        </p:nvGraphicFramePr>
        <p:xfrm>
          <a:off x="6296094" y="1391175"/>
          <a:ext cx="5571580" cy="526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790">
                  <a:extLst>
                    <a:ext uri="{9D8B030D-6E8A-4147-A177-3AD203B41FA5}">
                      <a16:colId xmlns:a16="http://schemas.microsoft.com/office/drawing/2014/main" val="1956756109"/>
                    </a:ext>
                  </a:extLst>
                </a:gridCol>
                <a:gridCol w="2785790">
                  <a:extLst>
                    <a:ext uri="{9D8B030D-6E8A-4147-A177-3AD203B41FA5}">
                      <a16:colId xmlns:a16="http://schemas.microsoft.com/office/drawing/2014/main" val="22149420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07800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Faculty and Staff at Large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733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Andy Wolpert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Classics, UF 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54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Lawrence </a:t>
                      </a:r>
                      <a:r>
                        <a:rPr lang="en-US" sz="1400" dirty="0" err="1"/>
                        <a:t>Ukeiley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MAE, Faculty Senate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956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Paul Ortiz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History, Samuel Proctor Oral History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555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Latoya O’Neil (tentative)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FYCS, African American Studies Affiliate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253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Barbara </a:t>
                      </a:r>
                      <a:r>
                        <a:rPr lang="en-US" sz="1400" dirty="0" err="1"/>
                        <a:t>Mennell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LLC, English, CHPS Director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363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Katheryn Russell-Brown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Law, Center for Study of Race and Race Relations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943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Clarence </a:t>
                      </a:r>
                      <a:r>
                        <a:rPr lang="en-US" sz="1400" dirty="0" err="1"/>
                        <a:t>Gravlee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Anthropology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5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Maria </a:t>
                      </a:r>
                      <a:r>
                        <a:rPr lang="en-US" sz="1400" dirty="0" err="1"/>
                        <a:t>Rogal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SAAH and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937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Gerry </a:t>
                      </a:r>
                      <a:r>
                        <a:rPr lang="en-US" sz="1400" dirty="0" err="1"/>
                        <a:t>Altamarino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3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Antonio Farias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508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Will Atkins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Student Affairs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3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50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5472B1-59F6-9343-A80A-9257ABAE2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3" y="641003"/>
            <a:ext cx="8220307" cy="687078"/>
          </a:xfrm>
        </p:spPr>
        <p:txBody>
          <a:bodyPr>
            <a:normAutofit fontScale="90000"/>
          </a:bodyPr>
          <a:lstStyle/>
          <a:p>
            <a:r>
              <a:rPr lang="en-US" dirty="0"/>
              <a:t>”Homework” on Implicit Bias for All GEC and Task Force Members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3DAC7F-57DA-ED46-8BDF-057E314A20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3725" y="1671144"/>
            <a:ext cx="8220075" cy="49976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Due Date:  November 6 GEC Meeting</a:t>
            </a:r>
          </a:p>
          <a:p>
            <a:r>
              <a:rPr lang="en-US" b="1" dirty="0"/>
              <a:t>Assignment 1:  </a:t>
            </a:r>
            <a:r>
              <a:rPr lang="en-US" dirty="0"/>
              <a:t>Review the Implicit Bias Module Series from the Kirwan Institute for the Student of Race and Ethnicity (</a:t>
            </a:r>
            <a:r>
              <a:rPr lang="en-US" dirty="0">
                <a:hlinkClick r:id="rId3"/>
              </a:rPr>
              <a:t>http://kirwaninstitute.osu.edu/implicit-bias-training/</a:t>
            </a:r>
            <a:r>
              <a:rPr lang="en-US" dirty="0"/>
              <a:t>)</a:t>
            </a:r>
          </a:p>
          <a:p>
            <a:r>
              <a:rPr lang="en-US" b="1" dirty="0"/>
              <a:t>Assignment 2:</a:t>
            </a:r>
            <a:r>
              <a:rPr lang="en-US" dirty="0"/>
              <a:t>  Watch an exclusive training video created by Dr. Kate Ratliff (to be sent out in about 2 weeks)</a:t>
            </a:r>
          </a:p>
          <a:p>
            <a:r>
              <a:rPr lang="en-US" b="1" dirty="0"/>
              <a:t>Assignment 3:</a:t>
            </a:r>
            <a:r>
              <a:rPr lang="en-US" dirty="0"/>
              <a:t>  Take the IAT (wait for a special link from Dr. Ratliff!)</a:t>
            </a:r>
          </a:p>
          <a:p>
            <a:r>
              <a:rPr lang="en-US" b="1" dirty="0"/>
              <a:t>Assignment 4:  </a:t>
            </a:r>
            <a:r>
              <a:rPr lang="en-US" dirty="0"/>
              <a:t>Come to the November 6 GEC meeting prepared for discussion.  </a:t>
            </a:r>
          </a:p>
        </p:txBody>
      </p:sp>
    </p:spTree>
    <p:extLst>
      <p:ext uri="{BB962C8B-B14F-4D97-AF65-F5344CB8AC3E}">
        <p14:creationId xmlns:p14="http://schemas.microsoft.com/office/powerpoint/2010/main" val="2095570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77B2AEDA68B847ACDED1CF6B65F8FB" ma:contentTypeVersion="4" ma:contentTypeDescription="Create a new document." ma:contentTypeScope="" ma:versionID="00455f40a63324a8d418921f322150db">
  <xsd:schema xmlns:xsd="http://www.w3.org/2001/XMLSchema" xmlns:xs="http://www.w3.org/2001/XMLSchema" xmlns:p="http://schemas.microsoft.com/office/2006/metadata/properties" xmlns:ns2="4c13b7ba-e6af-441d-a149-28e01b7503c3" targetNamespace="http://schemas.microsoft.com/office/2006/metadata/properties" ma:root="true" ma:fieldsID="db61b73382c3b67d9e319818367487e4" ns2:_="">
    <xsd:import namespace="4c13b7ba-e6af-441d-a149-28e01b7503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3b7ba-e6af-441d-a149-28e01b750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F15623-F146-41CD-A71A-088C07AA5B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71986B-3775-4367-94D4-A8D738884E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13b7ba-e6af-441d-a149-28e01b7503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91E938-0247-4F60-B0F5-06C876F5CF9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425</Words>
  <Application>Microsoft Macintosh PowerPoint</Application>
  <PresentationFormat>Widescreen</PresentationFormat>
  <Paragraphs>69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Gentona Book</vt:lpstr>
      <vt:lpstr>Wingdings</vt:lpstr>
      <vt:lpstr>Office Theme</vt:lpstr>
      <vt:lpstr>General Education Committee   October 2020</vt:lpstr>
      <vt:lpstr>2020-2021 GEC Subcommittee and Task Force on Diversity </vt:lpstr>
      <vt:lpstr>2020-2021 GEC Task Force on Diversity Members </vt:lpstr>
      <vt:lpstr>”Homework” on Implicit Bias for All GEC and Task Force Members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Education Committee   October 2020-2021</dc:title>
  <dc:creator>Lindner,Angela S</dc:creator>
  <cp:lastModifiedBy>Lindner,Angela S</cp:lastModifiedBy>
  <cp:revision>15</cp:revision>
  <dcterms:created xsi:type="dcterms:W3CDTF">2020-09-29T17:34:30Z</dcterms:created>
  <dcterms:modified xsi:type="dcterms:W3CDTF">2020-10-01T21:04:39Z</dcterms:modified>
</cp:coreProperties>
</file>